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86" r:id="rId2"/>
    <p:sldId id="288" r:id="rId3"/>
    <p:sldId id="285" r:id="rId4"/>
    <p:sldId id="290" r:id="rId5"/>
    <p:sldId id="305" r:id="rId6"/>
    <p:sldId id="289" r:id="rId7"/>
    <p:sldId id="306" r:id="rId8"/>
    <p:sldId id="291" r:id="rId9"/>
    <p:sldId id="292" r:id="rId10"/>
    <p:sldId id="293" r:id="rId11"/>
    <p:sldId id="295" r:id="rId12"/>
    <p:sldId id="294" r:id="rId13"/>
    <p:sldId id="301" r:id="rId14"/>
    <p:sldId id="297" r:id="rId15"/>
    <p:sldId id="314" r:id="rId16"/>
    <p:sldId id="307" r:id="rId17"/>
    <p:sldId id="308" r:id="rId18"/>
    <p:sldId id="313" r:id="rId19"/>
    <p:sldId id="309" r:id="rId20"/>
    <p:sldId id="311" r:id="rId21"/>
    <p:sldId id="310" r:id="rId22"/>
    <p:sldId id="316" r:id="rId23"/>
    <p:sldId id="318" r:id="rId24"/>
    <p:sldId id="315" r:id="rId25"/>
    <p:sldId id="317" r:id="rId26"/>
    <p:sldId id="262" r:id="rId27"/>
    <p:sldId id="266" r:id="rId28"/>
    <p:sldId id="298" r:id="rId29"/>
    <p:sldId id="299" r:id="rId30"/>
    <p:sldId id="279" r:id="rId31"/>
  </p:sldIdLst>
  <p:sldSz cx="9144000" cy="5143500" type="screen16x9"/>
  <p:notesSz cx="6858000" cy="9144000"/>
  <p:embeddedFontLst>
    <p:embeddedFont>
      <p:font typeface="Roboto Slab Regular" panose="020B0604020202020204" charset="0"/>
      <p:regular r:id="rId33"/>
      <p:bold r:id="rId34"/>
    </p:embeddedFont>
    <p:embeddedFont>
      <p:font typeface="Lato Light" panose="020B0604020202020204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A32EE9-3838-4ABC-AFC1-753ED68D7752}">
  <a:tblStyle styleId="{CAA32EE9-3838-4ABC-AFC1-753ED68D7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>
      <p:cViewPr>
        <p:scale>
          <a:sx n="33" d="100"/>
          <a:sy n="33" d="100"/>
        </p:scale>
        <p:origin x="2514" y="10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62421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4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2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66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02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8327788" y="6261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9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231" name="Google Shape;231;p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9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9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236" name="Google Shape;236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9"/>
          <p:cNvSpPr txBox="1">
            <a:spLocks noGrp="1"/>
          </p:cNvSpPr>
          <p:nvPr>
            <p:ph type="sldNum" idx="12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4.png"/><Relationship Id="rId4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5109"/>
            <a:ext cx="17557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0280" y="215843"/>
            <a:ext cx="58642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Quốc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- TP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Hồ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Minh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Tin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-----o0o-----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123950"/>
            <a:ext cx="723900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BÁO CÁO ĐỒ ÁN</a:t>
            </a:r>
            <a:r>
              <a:rPr lang="vi-V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/>
            <a:r>
              <a:rPr lang="en-US" dirty="0"/>
              <a:t> </a:t>
            </a:r>
            <a:endParaRPr lang="en-GB" dirty="0"/>
          </a:p>
          <a:p>
            <a:pPr algn="ctr" fontAlgn="base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endParaRPr lang="en-GB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               ĐỀ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TÀI: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u="sng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NHÓM :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GB" dirty="0" smtClean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Dương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Tiến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  181101016</a:t>
            </a:r>
            <a:endParaRPr lang="en-US" b="1" dirty="0" smtClean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Ngọc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Uyên</a:t>
            </a:r>
            <a:r>
              <a:rPr lang="vi-VN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181101030</a:t>
            </a:r>
            <a:endParaRPr lang="en-GB" dirty="0" smtClean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Ngọc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181101048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Trương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Hoàng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181101002</a:t>
            </a:r>
          </a:p>
          <a:p>
            <a:pPr fontAlgn="base"/>
            <a:endParaRPr lang="en-GB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GB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109"/>
            <a:ext cx="1447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68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218" name="Picture 2" descr="https://b-f26-zpg.zdn.vn/5538522064555211353/feaa05ef09bcf4e2ad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458200" cy="564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0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9067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26" name="Picture 2" descr="https://b-f29-zpg.zdn.vn/7953488236623305423/7e3f01c7b1c24c9c15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141" y="0"/>
            <a:ext cx="92371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676400" y="590550"/>
            <a:ext cx="6093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b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.2 MÔ HÌNH CLASS DIAGRAM</a:t>
            </a:r>
            <a:endParaRPr lang="en-US" sz="2800" b="1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2050" name="Picture 2" descr="https://b-f30-zpg.zdn.vn/4644174575482614915/4323f9e5b6e24bbc12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323850"/>
            <a:ext cx="9163049" cy="546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2038350"/>
            <a:ext cx="3429000" cy="11598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 3 :</a:t>
            </a:r>
            <a:b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CƠ SỞ LÝ THUYẾT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752600" y="284261"/>
            <a:ext cx="6125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3200" b="1" smtClean="0">
                <a:solidFill>
                  <a:srgbClr val="FF0000"/>
                </a:solidFill>
                <a:latin typeface="+mj-lt"/>
              </a:rPr>
              <a:t>Yêu </a:t>
            </a:r>
            <a:r>
              <a:rPr lang="vi-VN" sz="3200" b="1">
                <a:solidFill>
                  <a:srgbClr val="FF0000"/>
                </a:solidFill>
                <a:latin typeface="+mj-lt"/>
              </a:rPr>
              <a:t>cầu chức năng của ứng dụng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4775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vi-VN" sz="2400">
                <a:latin typeface="+mj-lt"/>
              </a:rPr>
              <a:t>Chức năng đăng nhập, quyền hạn truy cập</a:t>
            </a:r>
            <a:r>
              <a:rPr lang="vi-VN"/>
              <a:t>.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571750"/>
            <a:ext cx="1905000" cy="142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3422769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948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6096000" y="742950"/>
            <a:ext cx="28268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+mj-lt"/>
              </a:rPr>
              <a:t>Chức năng quản lí nhân viên</a:t>
            </a:r>
            <a:r>
              <a:rPr lang="vi-VN" sz="2000" dirty="0" smtClean="0">
                <a:latin typeface="+mj-lt"/>
              </a:rPr>
              <a:t>: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vi-VN" sz="2000" dirty="0">
                <a:latin typeface="+mj-lt"/>
              </a:rPr>
              <a:t>Thêm, sửa, xóa, xem, tìm kiếm hồ sơ nhân viên, chức vụ, </a:t>
            </a:r>
            <a:r>
              <a:rPr lang="vi-VN" sz="2000" dirty="0" smtClean="0">
                <a:latin typeface="+mj-lt"/>
              </a:rPr>
              <a:t>ca</a:t>
            </a:r>
            <a:r>
              <a:rPr lang="en-US" sz="2000" dirty="0" smtClean="0">
                <a:latin typeface="+mj-lt"/>
              </a:rPr>
              <a:t> </a:t>
            </a:r>
            <a:r>
              <a:rPr lang="vi-VN" sz="2000" dirty="0" smtClean="0">
                <a:latin typeface="+mj-lt"/>
              </a:rPr>
              <a:t>làm.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https://b-f27-zpg.zdn.vn/8328031913990577327/d6ad3b9b7dcd8093d9d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" y="0"/>
            <a:ext cx="6045832" cy="51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050" name="Picture 2" descr="https://b-f25-zpg.zdn.vn/6128184925334334382/a20ad1eb8dbd70e329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822"/>
            <a:ext cx="7314155" cy="43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5791200" y="361950"/>
            <a:ext cx="3352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200" dirty="0">
                <a:latin typeface="+mj-lt"/>
              </a:rPr>
              <a:t>Chức năng quản lí sản phẩm</a:t>
            </a:r>
            <a:r>
              <a:rPr lang="vi-VN" sz="2200" dirty="0" smtClean="0">
                <a:latin typeface="+mj-lt"/>
              </a:rPr>
              <a:t>:</a:t>
            </a:r>
            <a:endParaRPr lang="en-US" sz="22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vi-VN" sz="2200" dirty="0">
                <a:latin typeface="+mj-lt"/>
              </a:rPr>
              <a:t>Thêm, xóa, </a:t>
            </a:r>
            <a:r>
              <a:rPr lang="vi-VN" sz="2200" dirty="0" smtClean="0">
                <a:latin typeface="+mj-lt"/>
              </a:rPr>
              <a:t>sửa, </a:t>
            </a:r>
            <a:r>
              <a:rPr lang="vi-VN" sz="2200" dirty="0">
                <a:latin typeface="+mj-lt"/>
              </a:rPr>
              <a:t>tìm kiếm thông </a:t>
            </a:r>
            <a:r>
              <a:rPr lang="vi-VN" sz="2200" dirty="0" smtClean="0">
                <a:latin typeface="+mj-lt"/>
              </a:rPr>
              <a:t>tin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vi-VN" sz="2200" dirty="0" smtClean="0">
                <a:latin typeface="+mj-lt"/>
              </a:rPr>
              <a:t>  </a:t>
            </a:r>
            <a:r>
              <a:rPr lang="vi-VN" sz="2200" dirty="0">
                <a:latin typeface="+mj-lt"/>
              </a:rPr>
              <a:t>(tên, mã, giá, </a:t>
            </a:r>
            <a:r>
              <a:rPr lang="vi-VN" sz="2200" dirty="0" smtClean="0">
                <a:latin typeface="+mj-lt"/>
              </a:rPr>
              <a:t>loại,số </a:t>
            </a:r>
            <a:r>
              <a:rPr lang="vi-VN" sz="2200" dirty="0">
                <a:latin typeface="+mj-lt"/>
              </a:rPr>
              <a:t>lượng, </a:t>
            </a:r>
            <a:r>
              <a:rPr lang="vi-VN" sz="2200" dirty="0" smtClean="0">
                <a:latin typeface="+mj-lt"/>
              </a:rPr>
              <a:t>,hình </a:t>
            </a:r>
            <a:r>
              <a:rPr lang="vi-VN" sz="2200" dirty="0">
                <a:latin typeface="+mj-lt"/>
              </a:rPr>
              <a:t>ảnh</a:t>
            </a:r>
            <a:r>
              <a:rPr lang="vi-VN" sz="2200" dirty="0" smtClean="0">
                <a:latin typeface="+mj-lt"/>
              </a:rPr>
              <a:t>)</a:t>
            </a:r>
            <a:endParaRPr lang="en-US" sz="22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vi-VN" sz="2200" dirty="0">
                <a:latin typeface="+mj-lt"/>
              </a:rPr>
              <a:t>Thêm, xóa, sửa</a:t>
            </a:r>
            <a:r>
              <a:rPr lang="vi-VN" sz="2200" dirty="0" smtClean="0">
                <a:latin typeface="+mj-lt"/>
              </a:rPr>
              <a:t>, </a:t>
            </a:r>
            <a:r>
              <a:rPr lang="vi-VN" sz="2200" dirty="0">
                <a:latin typeface="+mj-lt"/>
              </a:rPr>
              <a:t>tìm kiếm thông tin loại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71950"/>
            <a:ext cx="1524000" cy="971550"/>
          </a:xfrm>
          <a:prstGeom prst="rect">
            <a:avLst/>
          </a:prstGeom>
        </p:spPr>
      </p:pic>
      <p:pic>
        <p:nvPicPr>
          <p:cNvPr id="3074" name="Picture 2" descr="https://b-f24-zpg.zdn.vn/2878836895064874009/c258f34fb2194f4716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" y="0"/>
            <a:ext cx="5809634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59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40721" y="18555"/>
            <a:ext cx="8229600" cy="519600"/>
          </a:xfrm>
        </p:spPr>
        <p:txBody>
          <a:bodyPr/>
          <a:lstStyle/>
          <a:p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MỤC LỤC</a:t>
            </a: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522479" y="842548"/>
            <a:ext cx="2514600" cy="1676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2" action="ppaction://hlinksldjump"/>
              </a:rPr>
              <a:t>CHƯƠNG 1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2" action="ppaction://hlinksldjump"/>
              </a:rPr>
              <a:t>TỔNG QUÁT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9" y="829984"/>
            <a:ext cx="253841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" y="2952750"/>
            <a:ext cx="2506717" cy="170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9" y="2952749"/>
            <a:ext cx="2538412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74655" y="3430232"/>
            <a:ext cx="2133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CHƯƠNG 4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DEMO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770786"/>
            <a:ext cx="2505075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33800" y="226695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6" action="ppaction://hlinksldjump"/>
              </a:rPr>
              <a:t>CHƯƠNG 5 :</a:t>
            </a:r>
          </a:p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  <a:hlinkClick r:id="rId6" action="ppaction://hlinksldjump"/>
              </a:rPr>
              <a:t> KẾT LUẬN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079" y="3295024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  <a:hlinkClick r:id="rId7" action="ppaction://hlinksldjump"/>
              </a:rPr>
              <a:t>CHƯƠNG 2 :</a:t>
            </a: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  <a:hlinkClick r:id="rId7" action="ppaction://hlinksldjump"/>
              </a:rPr>
              <a:t>PHÂN TÍCH THIẾT KẾ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4654" y="1160352"/>
            <a:ext cx="213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  <a:hlinkClick r:id="rId8" action="ppaction://hlinksldjump"/>
              </a:rPr>
              <a:t>CHƯƠNG 3 :</a:t>
            </a:r>
          </a:p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  <a:hlinkClick r:id="rId8" action="ppaction://hlinksldjump"/>
              </a:rPr>
              <a:t>CƠ SỞ LÝ THUYẾT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680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5222384" y="1047750"/>
            <a:ext cx="39216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+mj-lt"/>
              </a:rPr>
              <a:t>Chức năng lưu trữ thông tin khách hàng</a:t>
            </a:r>
            <a:endParaRPr lang="en-US" sz="2400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Thêm</a:t>
            </a:r>
            <a:r>
              <a:rPr lang="en-US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, xóa, sửa, xem, tìm kiếm thông tin khách hàng.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Liên lạc, giao dịch dễ dàng.</a:t>
            </a:r>
          </a:p>
        </p:txBody>
      </p:sp>
      <p:pic>
        <p:nvPicPr>
          <p:cNvPr id="4098" name="Picture 2" descr="https://b-f31-zpg.zdn.vn/8825167315279510750/7bb021756523987dc1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" y="151647"/>
            <a:ext cx="5226665" cy="516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95400" y="361950"/>
            <a:ext cx="4648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  *</a:t>
            </a:r>
            <a:r>
              <a:rPr lang="vi-VN" sz="2800" dirty="0" smtClean="0">
                <a:latin typeface="+mj-lt"/>
              </a:rPr>
              <a:t> </a:t>
            </a:r>
            <a:r>
              <a:rPr lang="vi-VN" sz="2800" dirty="0">
                <a:latin typeface="+mj-lt"/>
              </a:rPr>
              <a:t>Chức năng quản lí hóa đơn</a:t>
            </a:r>
          </a:p>
          <a:p>
            <a:r>
              <a:rPr lang="vi-VN" sz="2800" dirty="0">
                <a:latin typeface="+mj-lt"/>
              </a:rPr>
              <a:t>- Tính đơn giá của sản phẩm có trong hóa đơn.</a:t>
            </a:r>
          </a:p>
          <a:p>
            <a:r>
              <a:rPr lang="vi-VN" sz="2800" dirty="0">
                <a:latin typeface="+mj-lt"/>
              </a:rPr>
              <a:t>- Xuất hóa đơn khi giao dịch hoàn thành.</a:t>
            </a:r>
          </a:p>
          <a:p>
            <a:r>
              <a:rPr lang="en-US" sz="2800" dirty="0" smtClean="0">
                <a:latin typeface="+mj-lt"/>
              </a:rPr>
              <a:t>  *</a:t>
            </a:r>
            <a:r>
              <a:rPr lang="vi-VN" sz="2800" dirty="0" smtClean="0">
                <a:latin typeface="+mj-lt"/>
              </a:rPr>
              <a:t> </a:t>
            </a:r>
            <a:r>
              <a:rPr lang="vi-VN" sz="2800" dirty="0">
                <a:latin typeface="+mj-lt"/>
              </a:rPr>
              <a:t>Chức năng quản lí doanh số</a:t>
            </a:r>
          </a:p>
          <a:p>
            <a:r>
              <a:rPr lang="vi-VN" sz="2800" dirty="0">
                <a:latin typeface="+mj-lt"/>
              </a:rPr>
              <a:t>- Tính doanh thu của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2800" dirty="0" smtClean="0">
                <a:latin typeface="+mj-lt"/>
              </a:rPr>
              <a:t>.</a:t>
            </a:r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- Tính lương nhân viên.</a:t>
            </a:r>
          </a:p>
          <a:p>
            <a:r>
              <a:rPr lang="vi-VN" sz="2800" dirty="0">
                <a:latin typeface="+mj-lt"/>
              </a:rPr>
              <a:t>- Tính đơn giá lượng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71306"/>
            <a:ext cx="3429000" cy="32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93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122" name="Picture 2" descr="https://b-f30-zpg.zdn.vn/3838048594992393006/8f275e061950e40ebd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1478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9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146" name="Picture 2" descr="https://b-f27-zpg.zdn.vn/4871742701600187267/5ec67e002556d80881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5394245" cy="52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170" name="Picture 2" descr="https://b-f30-zpg.zdn.vn/7385446739001225975/b0d1c56b943d6963302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" y="0"/>
            <a:ext cx="14393333" cy="809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248392" y="1657350"/>
            <a:ext cx="3276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Chức năng tìm kiếm sản phẩm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Tìm kiếm sản phẩm ( theo tên , giá, loại 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Tìm kiếm hóa đơn (theo IDHD, ngày ) 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92" y="497681"/>
            <a:ext cx="5365043" cy="443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2422"/>
            <a:ext cx="1142875" cy="1051078"/>
          </a:xfrm>
          <a:prstGeom prst="rect">
            <a:avLst/>
          </a:prstGeom>
        </p:spPr>
      </p:pic>
      <p:sp>
        <p:nvSpPr>
          <p:cNvPr id="7" name="Left Arrow 6">
            <a:hlinkClick r:id="rId4" action="ppaction://hlinksldjump"/>
          </p:cNvPr>
          <p:cNvSpPr/>
          <p:nvPr/>
        </p:nvSpPr>
        <p:spPr>
          <a:xfrm>
            <a:off x="248392" y="133350"/>
            <a:ext cx="58980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ctrTitle" idx="4294967295"/>
          </p:nvPr>
        </p:nvSpPr>
        <p:spPr>
          <a:xfrm>
            <a:off x="2438400" y="3181350"/>
            <a:ext cx="473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smtClean="0">
                <a:latin typeface="Times New Roman" pitchFamily="18" charset="0"/>
                <a:cs typeface="Times New Roman" pitchFamily="18" charset="0"/>
              </a:rPr>
              <a:t>CHƯƠNG 4: </a:t>
            </a:r>
            <a:br>
              <a:rPr lang="en-US" sz="60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000" smtClean="0">
                <a:latin typeface="Times New Roman" pitchFamily="18" charset="0"/>
                <a:cs typeface="Times New Roman" pitchFamily="18" charset="0"/>
              </a:rPr>
              <a:t>DEMO</a:t>
            </a:r>
            <a:endParaRPr sz="60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3940048" y="628007"/>
            <a:ext cx="1447570" cy="1447577"/>
            <a:chOff x="6643075" y="3664250"/>
            <a:chExt cx="407950" cy="407975"/>
          </a:xfrm>
        </p:grpSpPr>
        <p:sp>
          <p:nvSpPr>
            <p:cNvPr id="434" name="Google Shape;43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1"/>
          <p:cNvGrpSpPr/>
          <p:nvPr/>
        </p:nvGrpSpPr>
        <p:grpSpPr>
          <a:xfrm rot="-587344">
            <a:off x="3600928" y="2274183"/>
            <a:ext cx="595166" cy="595133"/>
            <a:chOff x="576250" y="4319400"/>
            <a:chExt cx="442075" cy="442050"/>
          </a:xfrm>
        </p:grpSpPr>
        <p:sp>
          <p:nvSpPr>
            <p:cNvPr id="437" name="Google Shape;43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>
            <a:off x="3593939" y="962288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1"/>
          <p:cNvSpPr/>
          <p:nvPr/>
        </p:nvSpPr>
        <p:spPr>
          <a:xfrm rot="2697328">
            <a:off x="5346647" y="2148789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"/>
          <p:cNvSpPr/>
          <p:nvPr/>
        </p:nvSpPr>
        <p:spPr>
          <a:xfrm rot="1280404">
            <a:off x="3589575" y="1613971"/>
            <a:ext cx="137564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Left Arrow 2">
            <a:hlinkClick r:id="rId3" action="ppaction://hlinksldjump"/>
          </p:cNvPr>
          <p:cNvSpPr/>
          <p:nvPr/>
        </p:nvSpPr>
        <p:spPr>
          <a:xfrm>
            <a:off x="152400" y="133350"/>
            <a:ext cx="533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>
            <a:spLocks noGrp="1"/>
          </p:cNvSpPr>
          <p:nvPr>
            <p:ph type="title" idx="4294967295"/>
          </p:nvPr>
        </p:nvSpPr>
        <p:spPr>
          <a:xfrm>
            <a:off x="2133600" y="1504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 5 : </a:t>
            </a:r>
            <a:br>
              <a:rPr lang="en-US" sz="480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 LUẬN</a:t>
            </a:r>
            <a:endParaRPr sz="480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6" name="Google Shape;476;p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Left Arrow 1">
            <a:hlinkClick r:id="rId4" action="ppaction://hlinksldjump"/>
          </p:cNvPr>
          <p:cNvSpPr/>
          <p:nvPr/>
        </p:nvSpPr>
        <p:spPr>
          <a:xfrm>
            <a:off x="184068" y="133350"/>
            <a:ext cx="4572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133600" y="35078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.1 KẾT QUẢ ĐẠT ĐƯỢC</a:t>
            </a:r>
            <a:endParaRPr lang="en-US" sz="2800" b="1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Cách xây dựng một hệ thống quản lý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Cách sử dụng công cụ lập trình java và SQL Sever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Kĩ năng làm việc nhóm , tinh thần tư duy sáng tạo 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0950"/>
            <a:ext cx="1905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768366" y="20954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.2 Hạn chế </a:t>
            </a:r>
            <a:endParaRPr lang="en-US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8366" y="2961441"/>
            <a:ext cx="348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.3 Hướng phát triển</a:t>
            </a:r>
            <a:endParaRPr lang="en-US" sz="2800" b="1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89535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vi-VN" sz="2400" dirty="0">
                <a:latin typeface="+mj-lt"/>
              </a:rPr>
              <a:t>Chưa ràng buộc được người dùng hoàn toàn để tránh phát sinh lỗi (Ví dụ 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vi-VN" sz="2400" dirty="0" smtClean="0">
                <a:latin typeface="+mj-lt"/>
              </a:rPr>
              <a:t> </a:t>
            </a:r>
            <a:r>
              <a:rPr lang="vi-VN" sz="2400" dirty="0">
                <a:latin typeface="+mj-lt"/>
              </a:rPr>
              <a:t>được đặt trùng tên với khóa chính </a:t>
            </a:r>
            <a:r>
              <a:rPr lang="vi-VN" sz="2400" dirty="0" smtClean="0">
                <a:latin typeface="+mj-lt"/>
              </a:rPr>
              <a:t>)</a:t>
            </a:r>
            <a:endParaRPr lang="en-US" sz="2400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2400" dirty="0">
                <a:latin typeface="+mj-lt"/>
              </a:rPr>
              <a:t>Project đa phần là chữ , dữ liệu  thiếu đi sự sinh động (ảnh hiển thị </a:t>
            </a:r>
            <a:r>
              <a:rPr lang="vi-VN" sz="2400" dirty="0" smtClean="0">
                <a:latin typeface="+mj-lt"/>
              </a:rPr>
              <a:t>)</a:t>
            </a:r>
            <a:endParaRPr lang="en-US" sz="2400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3484661"/>
            <a:ext cx="6537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Khắc phục hạn chế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Phát triển ứng dụng với quy mô lớn </a:t>
            </a:r>
            <a:endParaRPr lang="en-US" sz="240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76688"/>
            <a:ext cx="2073166" cy="1166812"/>
          </a:xfrm>
          <a:prstGeom prst="rect">
            <a:avLst/>
          </a:prstGeom>
        </p:spPr>
      </p:pic>
      <p:sp>
        <p:nvSpPr>
          <p:cNvPr id="7" name="Left Arrow 6">
            <a:hlinkClick r:id="rId4" action="ppaction://hlinksldjump"/>
          </p:cNvPr>
          <p:cNvSpPr/>
          <p:nvPr/>
        </p:nvSpPr>
        <p:spPr>
          <a:xfrm>
            <a:off x="201386" y="100444"/>
            <a:ext cx="533400" cy="4140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CHƯƠNG 1:</a:t>
            </a:r>
            <a:br>
              <a:rPr lang="en-US" smtClean="0">
                <a:latin typeface="Times New Roman" pitchFamily="18" charset="0"/>
                <a:cs typeface="Times New Roman" pitchFamily="18" charset="0"/>
              </a:rPr>
            </a:br>
            <a:r>
              <a:rPr lang="en-US" smtClean="0">
                <a:latin typeface="Times New Roman" pitchFamily="18" charset="0"/>
                <a:cs typeface="Times New Roman" pitchFamily="18" charset="0"/>
              </a:rPr>
              <a:t>TỔNG QUÁT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95" name="Google Shape;595;p3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676400" y="3619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1.1 Đặt vấn đề</a:t>
            </a:r>
            <a:endParaRPr lang="en-US" sz="4400" b="1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1120257"/>
            <a:ext cx="6019800" cy="4012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94" y="15109"/>
            <a:ext cx="1852605" cy="15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295400" y="438150"/>
            <a:ext cx="74676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- </a:t>
            </a:r>
            <a:r>
              <a:rPr lang="vi-VN" sz="1900" smtClean="0">
                <a:latin typeface="+mj-lt"/>
              </a:rPr>
              <a:t>Hiện </a:t>
            </a:r>
            <a:r>
              <a:rPr lang="vi-VN" sz="1900">
                <a:latin typeface="+mj-lt"/>
              </a:rPr>
              <a:t>nay, công nghệ thông tin (CNTT) đang hiện diện và đóng vai trò</a:t>
            </a:r>
          </a:p>
          <a:p>
            <a:r>
              <a:rPr lang="vi-VN" sz="1900">
                <a:latin typeface="+mj-lt"/>
              </a:rPr>
              <a:t>quan trọng không thể thiếu trong quá trình điều hành các hoạt động sản</a:t>
            </a:r>
          </a:p>
          <a:p>
            <a:r>
              <a:rPr lang="vi-VN" sz="1900">
                <a:latin typeface="+mj-lt"/>
              </a:rPr>
              <a:t>xuất kinh doanh. Sự phát triển và ứng dụng của Internet đã làm thay đổi</a:t>
            </a:r>
          </a:p>
          <a:p>
            <a:r>
              <a:rPr lang="vi-VN" sz="1900">
                <a:latin typeface="+mj-lt"/>
              </a:rPr>
              <a:t>mô hình và cách thức hoạt động kinh doanh của doanh nghiệp, việc</a:t>
            </a:r>
          </a:p>
          <a:p>
            <a:r>
              <a:rPr lang="vi-VN" sz="1900">
                <a:latin typeface="+mj-lt"/>
              </a:rPr>
              <a:t>chuyển dần các cách thức quản lý, giao dịch truyền thống sang quản lý,</a:t>
            </a:r>
          </a:p>
          <a:p>
            <a:r>
              <a:rPr lang="vi-VN" sz="1900">
                <a:latin typeface="+mj-lt"/>
              </a:rPr>
              <a:t>giao dịch điện tử đã ảnh hưởng đến vị trí, vai trò và cả nhu cầu của các</a:t>
            </a:r>
          </a:p>
          <a:p>
            <a:r>
              <a:rPr lang="vi-VN" sz="1900">
                <a:latin typeface="+mj-lt"/>
              </a:rPr>
              <a:t>bên hữu quan (khách hàng, nhà cung cấp,…) của doanh nghiệp.</a:t>
            </a:r>
            <a:endParaRPr lang="en-US" sz="1900" smtClean="0">
              <a:latin typeface="+mj-lt"/>
            </a:endParaRPr>
          </a:p>
          <a:p>
            <a:r>
              <a:rPr lang="en-US" sz="1900" smtClean="0">
                <a:latin typeface="+mj-lt"/>
              </a:rPr>
              <a:t>    - </a:t>
            </a:r>
            <a:r>
              <a:rPr lang="en-US" sz="1900" smtClean="0">
                <a:latin typeface="Times New Roman" pitchFamily="18" charset="0"/>
                <a:cs typeface="Times New Roman" pitchFamily="18" charset="0"/>
              </a:rPr>
              <a:t>Vì vậy </a:t>
            </a:r>
            <a:r>
              <a:rPr lang="en-US" sz="1900" smtClean="0">
                <a:latin typeface="+mj-lt"/>
              </a:rPr>
              <a:t>t</a:t>
            </a:r>
            <a:r>
              <a:rPr lang="vi-VN" sz="1900" smtClean="0">
                <a:latin typeface="+mj-lt"/>
              </a:rPr>
              <a:t>rong thời điểm công nghệ thông tin phát triển như</a:t>
            </a:r>
            <a:r>
              <a:rPr lang="en-US" sz="1900" smtClean="0">
                <a:latin typeface="+mj-lt"/>
              </a:rPr>
              <a:t> </a:t>
            </a:r>
            <a:r>
              <a:rPr lang="en-US" sz="1900" smtClean="0">
                <a:latin typeface="Times New Roman" pitchFamily="18" charset="0"/>
                <a:cs typeface="Times New Roman" pitchFamily="18" charset="0"/>
              </a:rPr>
              <a:t>ngày nay </a:t>
            </a:r>
            <a:r>
              <a:rPr lang="en-US" sz="1900" smtClean="0">
                <a:latin typeface="+mj-lt"/>
              </a:rPr>
              <a:t>,</a:t>
            </a:r>
            <a:r>
              <a:rPr lang="vi-VN" sz="1900" smtClean="0">
                <a:latin typeface="+mj-lt"/>
              </a:rPr>
              <a:t> thì mỗi cửa hàng</a:t>
            </a:r>
            <a:r>
              <a:rPr lang="en-US" sz="1900" smtClean="0">
                <a:latin typeface="+mj-lt"/>
              </a:rPr>
              <a:t> </a:t>
            </a:r>
            <a:r>
              <a:rPr lang="vi-VN" sz="1900" smtClean="0">
                <a:latin typeface="+mj-lt"/>
              </a:rPr>
              <a:t>đều </a:t>
            </a:r>
            <a:r>
              <a:rPr lang="vi-VN" sz="1900">
                <a:latin typeface="+mj-lt"/>
              </a:rPr>
              <a:t>áp dụng những ứng dụng của công nghệ vào công việc mua bán </a:t>
            </a:r>
            <a:r>
              <a:rPr lang="vi-VN" sz="1900" smtClean="0">
                <a:latin typeface="+mj-lt"/>
              </a:rPr>
              <a:t>và</a:t>
            </a:r>
            <a:r>
              <a:rPr lang="en-US" sz="1900" smtClean="0">
                <a:latin typeface="+mj-lt"/>
              </a:rPr>
              <a:t> </a:t>
            </a:r>
            <a:r>
              <a:rPr lang="vi-VN" sz="1900" smtClean="0">
                <a:latin typeface="+mj-lt"/>
              </a:rPr>
              <a:t>quản </a:t>
            </a:r>
            <a:r>
              <a:rPr lang="vi-VN" sz="1900">
                <a:latin typeface="+mj-lt"/>
              </a:rPr>
              <a:t>lí của mình, nhầm tạo ra điều kiện thuận lợi cho sự phát triển </a:t>
            </a:r>
            <a:r>
              <a:rPr lang="vi-VN" sz="1900" smtClean="0">
                <a:latin typeface="+mj-lt"/>
              </a:rPr>
              <a:t>của</a:t>
            </a:r>
            <a:r>
              <a:rPr lang="en-US" sz="1900" smtClean="0">
                <a:latin typeface="+mj-lt"/>
              </a:rPr>
              <a:t> </a:t>
            </a:r>
            <a:r>
              <a:rPr lang="vi-VN" sz="1900" smtClean="0">
                <a:latin typeface="+mj-lt"/>
              </a:rPr>
              <a:t>cửa </a:t>
            </a:r>
            <a:r>
              <a:rPr lang="vi-VN" sz="1900">
                <a:latin typeface="+mj-lt"/>
              </a:rPr>
              <a:t>hàng</a:t>
            </a:r>
            <a:r>
              <a:rPr lang="vi-VN" sz="1900" smtClean="0">
                <a:latin typeface="+mj-lt"/>
              </a:rPr>
              <a:t>,</a:t>
            </a:r>
            <a:r>
              <a:rPr lang="en-US" sz="1900" smtClean="0">
                <a:latin typeface="+mj-lt"/>
              </a:rPr>
              <a:t> </a:t>
            </a:r>
            <a:r>
              <a:rPr lang="en-US" sz="1900" smtClean="0">
                <a:latin typeface="Times New Roman" pitchFamily="18" charset="0"/>
                <a:cs typeface="Times New Roman" pitchFamily="18" charset="0"/>
              </a:rPr>
              <a:t>nhằm nâng cao năng suất hoạt động </a:t>
            </a:r>
          </a:p>
          <a:p>
            <a:r>
              <a:rPr lang="en-US" sz="1900">
                <a:latin typeface="+mj-lt"/>
              </a:rPr>
              <a:t> </a:t>
            </a:r>
            <a:r>
              <a:rPr lang="en-US" sz="1900" smtClean="0">
                <a:latin typeface="+mj-lt"/>
              </a:rPr>
              <a:t>    </a:t>
            </a:r>
            <a:r>
              <a:rPr lang="vi-VN" sz="1900">
                <a:latin typeface="+mj-lt"/>
              </a:rPr>
              <a:t>Mỗi cửa hàng đều có phần mềm quản lí và tính tiền riêng, từ đó mỗi</a:t>
            </a:r>
          </a:p>
          <a:p>
            <a:r>
              <a:rPr lang="vi-VN" sz="1900">
                <a:latin typeface="+mj-lt"/>
              </a:rPr>
              <a:t>phần mềm này cũng phải phù hợp với đặc điểm chung của của hàng đó</a:t>
            </a:r>
            <a:endParaRPr lang="en-US" sz="1900" smtClean="0">
              <a:latin typeface="+mj-lt"/>
            </a:endParaRPr>
          </a:p>
          <a:p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38200" y="365908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898"/>
            <a:ext cx="1609725" cy="898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158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00" y="3984992"/>
            <a:ext cx="14986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8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752600" y="361950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>
                <a:latin typeface="Times New Roman" pitchFamily="18" charset="0"/>
                <a:cs typeface="Times New Roman" pitchFamily="18" charset="0"/>
              </a:rPr>
              <a:t>1.2 Giới thiệu dự án </a:t>
            </a: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1391"/>
            <a:ext cx="7162800" cy="40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437084" y="97155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1.3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endParaRPr lang="en-US" sz="2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+mj-lt"/>
              </a:rPr>
              <a:t>   -</a:t>
            </a:r>
            <a:r>
              <a:rPr lang="vi-VN" sz="2800" dirty="0" smtClean="0">
                <a:latin typeface="+mj-lt"/>
              </a:rPr>
              <a:t>Tên </a:t>
            </a:r>
            <a:r>
              <a:rPr lang="vi-VN" sz="2800" dirty="0">
                <a:latin typeface="+mj-lt"/>
              </a:rPr>
              <a:t>đồ án : Ứng dụng quản lý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dirty="0" smtClean="0">
                <a:latin typeface="+mj-lt"/>
              </a:rPr>
              <a:t>-</a:t>
            </a:r>
            <a:r>
              <a:rPr lang="vi-VN" sz="2800" dirty="0" smtClean="0">
                <a:latin typeface="+mj-lt"/>
              </a:rPr>
              <a:t>Mục đích đồ án: Xây dựng một ứng dụng quản lý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smtClean="0">
                <a:latin typeface="+mj-lt"/>
              </a:rPr>
              <a:t>tiện ích</a:t>
            </a:r>
            <a:r>
              <a:rPr lang="en-US" sz="2800" dirty="0" smtClean="0">
                <a:latin typeface="+mj-lt"/>
              </a:rPr>
              <a:t>.</a:t>
            </a:r>
          </a:p>
          <a:p>
            <a:r>
              <a:rPr lang="en-US" sz="2800" b="1" dirty="0" smtClean="0">
                <a:latin typeface="+mj-lt"/>
              </a:rPr>
              <a:t>     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1.4</a:t>
            </a:r>
            <a:r>
              <a:rPr lang="en-US" sz="2800" b="1" dirty="0" smtClean="0">
                <a:latin typeface="+mj-lt"/>
              </a:rPr>
              <a:t> </a:t>
            </a:r>
            <a:r>
              <a:rPr lang="vi-VN" sz="28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Công </a:t>
            </a:r>
            <a:r>
              <a:rPr lang="vi-VN" sz="28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cụ hỗ trợ</a:t>
            </a:r>
          </a:p>
          <a:p>
            <a:r>
              <a:rPr lang="en-US" sz="2800" dirty="0" smtClean="0">
                <a:latin typeface="+mj-lt"/>
              </a:rPr>
              <a:t>   </a:t>
            </a:r>
            <a:r>
              <a:rPr lang="vi-VN" sz="2800" dirty="0" smtClean="0">
                <a:latin typeface="+mj-lt"/>
              </a:rPr>
              <a:t>- </a:t>
            </a:r>
            <a:r>
              <a:rPr lang="vi-VN" sz="2800" dirty="0">
                <a:latin typeface="+mj-lt"/>
              </a:rPr>
              <a:t>Sử dụng ngôn ngữ lập trình Java</a:t>
            </a:r>
          </a:p>
          <a:p>
            <a:r>
              <a:rPr lang="en-US" sz="2800" dirty="0" smtClean="0">
                <a:latin typeface="+mj-lt"/>
              </a:rPr>
              <a:t>   -</a:t>
            </a:r>
            <a:r>
              <a:rPr lang="vi-VN" sz="2800" dirty="0" smtClean="0">
                <a:latin typeface="+mj-lt"/>
              </a:rPr>
              <a:t>Thiết </a:t>
            </a:r>
            <a:r>
              <a:rPr lang="vi-VN" sz="2800" dirty="0">
                <a:latin typeface="+mj-lt"/>
              </a:rPr>
              <a:t>kế cơ sở dữ liệu: Microsoft SQL Server Management Studio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3" name="Left Arrow 2">
            <a:hlinkClick r:id="rId2" action="ppaction://hlinksldjump"/>
          </p:cNvPr>
          <p:cNvSpPr/>
          <p:nvPr/>
        </p:nvSpPr>
        <p:spPr>
          <a:xfrm>
            <a:off x="165760" y="71119"/>
            <a:ext cx="533400" cy="3970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9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95600" y="2038350"/>
            <a:ext cx="3371700" cy="1159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 2 : </a:t>
            </a:r>
            <a:b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PHÂN TÍCH THIẾT KẾ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2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600200" y="187872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3.1 SƠ ĐỒ USE CASE TỔNG QUÁT</a:t>
            </a:r>
            <a:endParaRPr lang="en-US" sz="3200" b="1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8" name="Picture 6" descr="https://b-f25-zpg.zdn.vn/8630007423407585544/ac7da7f8a3ab5ef507b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1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3694640</TotalTime>
  <Words>708</Words>
  <Application>Microsoft Office PowerPoint</Application>
  <PresentationFormat>On-screen Show (16:9)</PresentationFormat>
  <Paragraphs>110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Roboto Slab Regular</vt:lpstr>
      <vt:lpstr>Times New Roman</vt:lpstr>
      <vt:lpstr>Lato Light</vt:lpstr>
      <vt:lpstr>Wingdings</vt:lpstr>
      <vt:lpstr>Arial</vt:lpstr>
      <vt:lpstr>Tahoma</vt:lpstr>
      <vt:lpstr>Kent template</vt:lpstr>
      <vt:lpstr>PowerPoint Presentation</vt:lpstr>
      <vt:lpstr>PowerPoint Presentation</vt:lpstr>
      <vt:lpstr>CHƯƠNG 1: TỔNG QUÁT</vt:lpstr>
      <vt:lpstr>PowerPoint Presentation</vt:lpstr>
      <vt:lpstr>PowerPoint Presentation</vt:lpstr>
      <vt:lpstr>PowerPoint Presentation</vt:lpstr>
      <vt:lpstr>PowerPoint Presentation</vt:lpstr>
      <vt:lpstr>CHƯƠNG 2 :  PHÂN TÍCH 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 : CƠ SỞ LÝ THUYẾT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4:  DEMO</vt:lpstr>
      <vt:lpstr>CHƯƠNG 5 :  KẾT LUẬN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Nhật Vy</dc:creator>
  <cp:lastModifiedBy>Administrator</cp:lastModifiedBy>
  <cp:revision>89</cp:revision>
  <dcterms:modified xsi:type="dcterms:W3CDTF">2020-06-09T14:36:21Z</dcterms:modified>
</cp:coreProperties>
</file>